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baum, Erica (HSA)" initials="ME(" lastIdx="12" clrIdx="0">
    <p:extLst>
      <p:ext uri="{19B8F6BF-5375-455C-9EA6-DF929625EA0E}">
        <p15:presenceInfo xmlns:p15="http://schemas.microsoft.com/office/powerpoint/2012/main" userId="Maybaum, Erica (HSA)" providerId="None"/>
      </p:ext>
    </p:extLst>
  </p:cmAuthor>
  <p:cmAuthor id="2" name="Melissa McGee" initials="MM" lastIdx="1" clrIdx="1">
    <p:extLst>
      <p:ext uri="{19B8F6BF-5375-455C-9EA6-DF929625EA0E}">
        <p15:presenceInfo xmlns:p15="http://schemas.microsoft.com/office/powerpoint/2012/main" userId="S-1-5-21-2613302458-2186322207-3659204762-302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5-05T12:24:12.339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9068" y="2976418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Case </a:t>
            </a:r>
            <a:r>
              <a:rPr lang="en-US" b="1" dirty="0" smtClean="0"/>
              <a:t>Management </a:t>
            </a:r>
            <a:br>
              <a:rPr lang="en-US" b="1" dirty="0" smtClean="0"/>
            </a:br>
            <a:r>
              <a:rPr lang="en-US" b="1" dirty="0" smtClean="0"/>
              <a:t>System Assessment</a:t>
            </a:r>
            <a:br>
              <a:rPr lang="en-US" b="1" dirty="0" smtClean="0"/>
            </a:br>
            <a:r>
              <a:rPr lang="en-US" b="1" dirty="0" smtClean="0"/>
              <a:t>April 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0182" y="6116651"/>
            <a:ext cx="5140757" cy="50582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2800" dirty="0" smtClean="0"/>
              <a:t>OAC Presentation May 16, 2022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39" y="295564"/>
            <a:ext cx="1007339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0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635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Case Management Assessment Guiding Questions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1. What is the case management landscape in San Francisco?</a:t>
            </a:r>
          </a:p>
          <a:p>
            <a:endParaRPr lang="en-US" sz="2400" dirty="0"/>
          </a:p>
          <a:p>
            <a:r>
              <a:rPr lang="en-US" sz="2400" dirty="0" smtClean="0"/>
              <a:t>2. Where / how does the DAS case management system fit into the broader case management landscape in San Francisco?</a:t>
            </a:r>
          </a:p>
          <a:p>
            <a:endParaRPr lang="en-US" sz="2400" dirty="0"/>
          </a:p>
          <a:p>
            <a:r>
              <a:rPr lang="en-US" sz="2400" dirty="0" smtClean="0"/>
              <a:t>3. What gaps / barriers exist in the San Francisco case management landscape?</a:t>
            </a:r>
          </a:p>
        </p:txBody>
      </p:sp>
    </p:spTree>
    <p:extLst>
      <p:ext uri="{BB962C8B-B14F-4D97-AF65-F5344CB8AC3E}">
        <p14:creationId xmlns:p14="http://schemas.microsoft.com/office/powerpoint/2010/main" val="55642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635"/>
          </a:xfrm>
        </p:spPr>
        <p:txBody>
          <a:bodyPr/>
          <a:lstStyle/>
          <a:p>
            <a:pPr algn="ctr"/>
            <a:r>
              <a:rPr lang="en-US" dirty="0" smtClean="0"/>
              <a:t>Research and data collection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Key informant interviews - DAS, DPH, HSH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Survey – DAS, DPH, HSH case managers, program administrators, service recipients</a:t>
            </a:r>
          </a:p>
          <a:p>
            <a:endParaRPr lang="en-US" sz="2400" dirty="0"/>
          </a:p>
          <a:p>
            <a:r>
              <a:rPr lang="en-US" sz="2400" dirty="0" smtClean="0"/>
              <a:t>Challenge of shelter-in-place – focus groups eliminated and direct interviews with case managers and program administrators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8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8" y="738410"/>
            <a:ext cx="9973684" cy="1280890"/>
          </a:xfrm>
        </p:spPr>
        <p:txBody>
          <a:bodyPr/>
          <a:lstStyle/>
          <a:p>
            <a:pPr algn="ctr"/>
            <a:r>
              <a:rPr lang="en-US" dirty="0" smtClean="0"/>
              <a:t>Recommendations &amp;</a:t>
            </a:r>
            <a:br>
              <a:rPr lang="en-US" dirty="0" smtClean="0"/>
            </a:br>
            <a:r>
              <a:rPr lang="en-US" dirty="0" smtClean="0"/>
              <a:t> Strategies implemented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2631" y="2247971"/>
            <a:ext cx="10421377" cy="63354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Bolster data collection, monitoring, and </a:t>
            </a:r>
            <a:r>
              <a:rPr lang="en-US" sz="2400" b="1" dirty="0" smtClean="0"/>
              <a:t>sharing 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5117" y="2747243"/>
            <a:ext cx="9823970" cy="3392300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Reviewed “pending” client protocol with Clinical Collaborative and case managers to ensure clients are on boarded in a timely manner or “removed before service” if no longer interested in case management service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Intake HUB re-launched calling waitlisted clients as they approach the top to confirm contact info, need and interest in case management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Let clients know that MSSP program also may be an option for CM services if they qualify</a:t>
            </a:r>
          </a:p>
          <a:p>
            <a:pPr lvl="1"/>
            <a:endParaRPr lang="en-US" sz="2200" dirty="0"/>
          </a:p>
          <a:p>
            <a:pPr marL="457200" lvl="1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781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117" y="213143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Recommendations 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Strategies Implemented &amp; Planned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2968" y="1778839"/>
            <a:ext cx="8915400" cy="72887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Build </a:t>
            </a:r>
            <a:r>
              <a:rPr lang="en-US" sz="2400" b="1" dirty="0"/>
              <a:t>capacity to address complex client needs</a:t>
            </a:r>
            <a:r>
              <a:rPr lang="en-US" sz="2200" b="1" dirty="0"/>
              <a:t>.</a:t>
            </a:r>
            <a:endParaRPr lang="en-US" sz="2200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327956" y="2396447"/>
            <a:ext cx="10644027" cy="446155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pPr lvl="1"/>
            <a:r>
              <a:rPr lang="en-US" sz="8000" dirty="0" smtClean="0"/>
              <a:t>Currently: Mental Health Association of San Francisco</a:t>
            </a:r>
            <a:br>
              <a:rPr lang="en-US" sz="8000" dirty="0" smtClean="0"/>
            </a:br>
            <a:endParaRPr lang="en-US" sz="8000" dirty="0" smtClean="0"/>
          </a:p>
          <a:p>
            <a:pPr lvl="1"/>
            <a:r>
              <a:rPr lang="en-US" sz="8000" dirty="0" smtClean="0"/>
              <a:t>In late April DAS launched new skills and resources training series sessions include:</a:t>
            </a:r>
            <a:endParaRPr lang="en-US" sz="8000" dirty="0"/>
          </a:p>
          <a:p>
            <a:pPr lvl="2"/>
            <a:r>
              <a:rPr lang="en-US" sz="8000" dirty="0"/>
              <a:t>Challenging Clients and Difficult Situations</a:t>
            </a:r>
          </a:p>
          <a:p>
            <a:pPr lvl="2"/>
            <a:r>
              <a:rPr lang="en-US" sz="8000" dirty="0"/>
              <a:t>Depression and suicidal Ideation</a:t>
            </a:r>
          </a:p>
          <a:p>
            <a:pPr lvl="2"/>
            <a:r>
              <a:rPr lang="en-US" sz="8000" dirty="0"/>
              <a:t>Advanced techniques for complex situations</a:t>
            </a:r>
          </a:p>
          <a:p>
            <a:pPr lvl="2"/>
            <a:r>
              <a:rPr lang="en-US" sz="8000" dirty="0"/>
              <a:t>Substance Use</a:t>
            </a:r>
          </a:p>
          <a:p>
            <a:pPr lvl="2"/>
            <a:r>
              <a:rPr lang="en-US" sz="8000" dirty="0"/>
              <a:t>Personality Disorders</a:t>
            </a:r>
          </a:p>
          <a:p>
            <a:pPr lvl="2"/>
            <a:r>
              <a:rPr lang="en-US" sz="8000" dirty="0"/>
              <a:t>Mental health/social isolation </a:t>
            </a:r>
            <a:r>
              <a:rPr lang="en-US" sz="8000" dirty="0" smtClean="0"/>
              <a:t/>
            </a:r>
            <a:br>
              <a:rPr lang="en-US" sz="8000" dirty="0" smtClean="0"/>
            </a:br>
            <a:endParaRPr lang="en-US" sz="8000" dirty="0"/>
          </a:p>
          <a:p>
            <a:r>
              <a:rPr lang="en-US" sz="8000" dirty="0" smtClean="0"/>
              <a:t>Case Manager training series on DPH Behavioral Services in FY22/23</a:t>
            </a:r>
            <a:r>
              <a:rPr lang="en-US" sz="5000" dirty="0" smtClean="0"/>
              <a:t/>
            </a:r>
            <a:br>
              <a:rPr lang="en-US" sz="5000" dirty="0" smtClean="0"/>
            </a:br>
            <a:endParaRPr lang="en-US" sz="5000" dirty="0" smtClean="0"/>
          </a:p>
          <a:p>
            <a:pPr lvl="1"/>
            <a:endParaRPr lang="en-US" dirty="0" smtClean="0"/>
          </a:p>
          <a:p>
            <a:pPr marL="457200" lvl="1" indent="0">
              <a:buFont typeface="Wingdings 3" charset="2"/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1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218" y="609601"/>
            <a:ext cx="10636393" cy="117301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Planned Strategies </a:t>
            </a:r>
            <a:r>
              <a:rPr lang="en-US" sz="4000" dirty="0" smtClean="0"/>
              <a:t>&amp; Projected Impact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030" y="3653340"/>
            <a:ext cx="9795885" cy="2672949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8000" dirty="0"/>
              <a:t>Allow for more rapid filling of current vacancies with qualified and skilled case managers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8000" dirty="0"/>
              <a:t>Retain seasoned and dedicated staff who provide high quality case management services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8000" dirty="0"/>
              <a:t> Additional staff will lower current waitlist and serve populations identified as underserved in the 2022 Dignity Fund Community Needs Assessment 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9336" y="1782619"/>
            <a:ext cx="997527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Across the board wage increase to Case Management programs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Additional increase to lowest </a:t>
            </a:r>
            <a:r>
              <a:rPr lang="en-US" sz="2200" dirty="0" smtClean="0"/>
              <a:t>compensated</a:t>
            </a:r>
            <a:endParaRPr lang="en-US" sz="22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Additional case manager added to the system</a:t>
            </a:r>
          </a:p>
        </p:txBody>
      </p:sp>
    </p:spTree>
    <p:extLst>
      <p:ext uri="{BB962C8B-B14F-4D97-AF65-F5344CB8AC3E}">
        <p14:creationId xmlns:p14="http://schemas.microsoft.com/office/powerpoint/2010/main" val="40957234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710</TotalTime>
  <Words>365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              Case Management  System Assessment April 2021</vt:lpstr>
      <vt:lpstr>Case Management Assessment Guiding Questions</vt:lpstr>
      <vt:lpstr>Research and data collection activities</vt:lpstr>
      <vt:lpstr>Recommendations &amp;  Strategies implemented </vt:lpstr>
      <vt:lpstr>Recommendations   Strategies Implemented &amp; Planned </vt:lpstr>
      <vt:lpstr>Planned Strategies &amp; Projected Impact</vt:lpstr>
    </vt:vector>
  </TitlesOfParts>
  <Company>hsa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Management  System Assessment</dc:title>
  <dc:creator>Maybaum, Erica (HSA)</dc:creator>
  <cp:lastModifiedBy>Melissa McGee</cp:lastModifiedBy>
  <cp:revision>22</cp:revision>
  <dcterms:created xsi:type="dcterms:W3CDTF">2022-04-25T22:24:20Z</dcterms:created>
  <dcterms:modified xsi:type="dcterms:W3CDTF">2022-05-10T21:53:42Z</dcterms:modified>
</cp:coreProperties>
</file>